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4" r:id="rId2"/>
  </p:sldMasterIdLst>
  <p:notesMasterIdLst>
    <p:notesMasterId r:id="rId17"/>
  </p:notesMasterIdLst>
  <p:sldIdLst>
    <p:sldId id="256" r:id="rId3"/>
    <p:sldId id="257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70" r:id="rId15"/>
    <p:sldId id="27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08" autoAdjust="0"/>
  </p:normalViewPr>
  <p:slideViewPr>
    <p:cSldViewPr snapToGrid="0">
      <p:cViewPr varScale="1">
        <p:scale>
          <a:sx n="100" d="100"/>
          <a:sy n="100" d="100"/>
        </p:scale>
        <p:origin x="5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9be25618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89be25618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9be256184_8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9be256184_8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= c_8(\kappa, \beta, \eta,\vec{v})^{-1} exp\{\kappa\vec{v}\space\Gamma^{T}\vec{x}+\space\beta[(\vec{\gamma_2}\vec{x})^2-\space\eta(\vec{\gamma_3}\vec{x})^2]\}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8fb8099d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88fb8099d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8fb8099d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88fb8099d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9be256184_8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89be256184_8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9be25618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9be256184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9be256184_8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9be256184_8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9be256184_8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89be256184_8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9be256184_8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89be256184_8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8e1b4888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8e1b4888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9be256184_8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eq1 : f(\mathrm{x};\Theta) \propto \mathrm{exp}\{\kappa\gamma_1^T\mathrm{x}\}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\begin{gather}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\gamma_1 \space = \space mean\space vector, \space \space\gamma_2 \space = \space major  \space  axes, \space \space\gamma_3 \space = \space minor \space axes, \\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\kappa\space=\space concentration, \space \beta\space  = \space ovalness \space of \space the\space the \space distribution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\end{gather}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8" name="Google Shape;308;g89be256184_8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780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8e1b4888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f_6(\vec{x}) = c_6(\kappa, \beta,\eta)^{-1} exp{\{ \kappa\vec{\gamma_1}}\vec{x} + \beta[(\vec{\gamma_2}\vec{x})^2 - \eta(\vec{\gamma_3}\vec{x})^2]\}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eq1 : f(\mathrm{x};\Theta) \propto \mathrm{exp}\{\kappa\gamma_1^T\mathrm{x}\}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\begin{gather}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\gamma_1 \space = \space mean\space vector, \space \space\gamma_2 \space = \space major  \space  axes, \space \space\gamma_3 \space = \space minor \space axes, \\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\kappa\space=\space concentration, \space \beta\space  = \space ovalness \space of \space the\space the \space distribution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\end{gather}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f_8(\vec{x}) = c_8(\kappa, \beta, \eta,\vec{v})^{-1} exp\{\kappa(\Gamma\vec{v}-\vec{\gamma_1})\vec{x}\}\space exp\{\kappa\vec{\gamma_1}\vec{x} + \beta[(\vec{\gamma_2}\vec{x})^2- \eta(\vec{\gamma_3}\vec{x})^2]\}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g88e1b4888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5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119A8F-60C9-4D12-AB07-D2D865B86AA2}"/>
              </a:ext>
            </a:extLst>
          </p:cNvPr>
          <p:cNvSpPr txBox="1"/>
          <p:nvPr/>
        </p:nvSpPr>
        <p:spPr>
          <a:xfrm>
            <a:off x="2673710" y="972026"/>
            <a:ext cx="37850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Frutiger LT Std 87 ExtraBlk Cn" panose="020B0906030504030204" pitchFamily="34" charset="0"/>
                <a:ea typeface="굴림" panose="020B0600000101010101" pitchFamily="50" charset="-127"/>
              </a:rPr>
              <a:t>Optimal Solution of </a:t>
            </a: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Frutiger LT Std 87 ExtraBlk Cn" panose="020B0906030504030204" pitchFamily="34" charset="0"/>
                <a:ea typeface="굴림" panose="020B0600000101010101" pitchFamily="50" charset="-127"/>
              </a:rPr>
              <a:t>Rare Pose Detection</a:t>
            </a:r>
            <a:endParaRPr lang="en-US" altLang="ko-KR" sz="3000" dirty="0">
              <a:solidFill>
                <a:schemeClr val="bg1"/>
              </a:solidFill>
              <a:latin typeface="Frutiger LT Std 87 ExtraBlk Cn" panose="020B090603050403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6FF813-E2F0-478F-8D36-CC7220498FD5}"/>
              </a:ext>
            </a:extLst>
          </p:cNvPr>
          <p:cNvCxnSpPr>
            <a:cxnSpLocks/>
          </p:cNvCxnSpPr>
          <p:nvPr/>
        </p:nvCxnSpPr>
        <p:spPr>
          <a:xfrm>
            <a:off x="1405890" y="2028825"/>
            <a:ext cx="187452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FDA8FA-2E4D-4602-BD23-630419C710B5}"/>
              </a:ext>
            </a:extLst>
          </p:cNvPr>
          <p:cNvCxnSpPr>
            <a:cxnSpLocks/>
          </p:cNvCxnSpPr>
          <p:nvPr/>
        </p:nvCxnSpPr>
        <p:spPr>
          <a:xfrm>
            <a:off x="5977890" y="2034540"/>
            <a:ext cx="1874520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741B9B-6278-43AA-A08F-1086DB413FEF}"/>
              </a:ext>
            </a:extLst>
          </p:cNvPr>
          <p:cNvGrpSpPr/>
          <p:nvPr/>
        </p:nvGrpSpPr>
        <p:grpSpPr>
          <a:xfrm>
            <a:off x="3162300" y="2145028"/>
            <a:ext cx="2815590" cy="336353"/>
            <a:chOff x="4216400" y="2860040"/>
            <a:chExt cx="3754120" cy="44847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01EDF9D-4D43-4D08-80F3-6980618C3052}"/>
                </a:ext>
              </a:extLst>
            </p:cNvPr>
            <p:cNvSpPr/>
            <p:nvPr/>
          </p:nvSpPr>
          <p:spPr>
            <a:xfrm>
              <a:off x="4216400" y="2860040"/>
              <a:ext cx="3754120" cy="421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19B7F8-0F20-49A9-A2D7-9ED688A1B2C3}"/>
                </a:ext>
              </a:extLst>
            </p:cNvPr>
            <p:cNvSpPr txBox="1"/>
            <p:nvPr/>
          </p:nvSpPr>
          <p:spPr>
            <a:xfrm flipH="1">
              <a:off x="4525704" y="2877624"/>
              <a:ext cx="31251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산업 수학 프로젝트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E9FB46-3EE2-4230-9140-AB3550DB4ED1}"/>
              </a:ext>
            </a:extLst>
          </p:cNvPr>
          <p:cNvSpPr txBox="1"/>
          <p:nvPr/>
        </p:nvSpPr>
        <p:spPr>
          <a:xfrm>
            <a:off x="3573684" y="3579316"/>
            <a:ext cx="1996633" cy="115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75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POSE!</a:t>
            </a:r>
          </a:p>
          <a:p>
            <a:pPr algn="ctr"/>
            <a:endParaRPr lang="en-US" altLang="ko-KR" sz="75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강채원</a:t>
            </a:r>
            <a:r>
              <a:rPr lang="en-US" altLang="ko-KR" sz="15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</a:t>
            </a:r>
            <a:r>
              <a:rPr lang="ko-KR" altLang="en-US" sz="15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한창헌</a:t>
            </a:r>
            <a:endParaRPr lang="en-US" altLang="ko-KR" sz="15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이재협</a:t>
            </a:r>
            <a:r>
              <a:rPr lang="en-US" altLang="ko-KR" sz="15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</a:t>
            </a:r>
            <a:r>
              <a:rPr lang="ko-KR" altLang="en-US" sz="15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김혜미</a:t>
            </a:r>
          </a:p>
        </p:txBody>
      </p:sp>
    </p:spTree>
    <p:extLst>
      <p:ext uri="{BB962C8B-B14F-4D97-AF65-F5344CB8AC3E}">
        <p14:creationId xmlns:p14="http://schemas.microsoft.com/office/powerpoint/2010/main" val="343448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48"/>
          <p:cNvGrpSpPr/>
          <p:nvPr/>
        </p:nvGrpSpPr>
        <p:grpSpPr>
          <a:xfrm>
            <a:off x="687510" y="335455"/>
            <a:ext cx="2712657" cy="498247"/>
            <a:chOff x="4216400" y="2850561"/>
            <a:chExt cx="4026735" cy="554100"/>
          </a:xfrm>
        </p:grpSpPr>
        <p:sp>
          <p:nvSpPr>
            <p:cNvPr id="311" name="Google Shape;311;p48"/>
            <p:cNvSpPr/>
            <p:nvPr/>
          </p:nvSpPr>
          <p:spPr>
            <a:xfrm>
              <a:off x="4216400" y="2860040"/>
              <a:ext cx="3754200" cy="421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48"/>
            <p:cNvSpPr txBox="1"/>
            <p:nvPr/>
          </p:nvSpPr>
          <p:spPr>
            <a:xfrm flipH="1">
              <a:off x="4488936" y="2850561"/>
              <a:ext cx="3754199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dk1"/>
                  </a:solidFill>
                  <a:latin typeface="Frutiger LT Std 87 ExtraBlk Cn" panose="020B0906030504030204" pitchFamily="34" charset="0"/>
                </a:rPr>
                <a:t>FB8 </a:t>
              </a:r>
              <a:r>
                <a:rPr lang="en-US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</a:rPr>
                <a:t>Distribution</a:t>
              </a:r>
              <a:endParaRPr sz="2000" b="1" i="0" u="none" strike="noStrike" cap="none" dirty="0">
                <a:solidFill>
                  <a:schemeClr val="dk1"/>
                </a:solidFill>
                <a:latin typeface="Frutiger LT Std 87 ExtraBlk Cn" panose="020B0906030504030204" pitchFamily="34" charset="0"/>
              </a:endParaRPr>
            </a:p>
          </p:txBody>
        </p:sp>
      </p:grpSp>
      <p:sp>
        <p:nvSpPr>
          <p:cNvPr id="313" name="Google Shape;313;p48"/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</a:t>
            </a:r>
            <a:r>
              <a:rPr lang="ko" sz="3800">
                <a:solidFill>
                  <a:schemeClr val="lt1"/>
                </a:solidFill>
                <a:latin typeface="Frutiger LT Std 87 ExtraBlk Cn" panose="020B0906030504030204" pitchFamily="34" charset="0"/>
              </a:rPr>
              <a:t>3</a:t>
            </a:r>
            <a:endParaRPr sz="3800" b="0" i="0" u="none" strike="noStrike" cap="none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  <p:sp>
        <p:nvSpPr>
          <p:cNvPr id="314" name="Google Shape;314;p48"/>
          <p:cNvSpPr txBox="1">
            <a:spLocks noGrp="1"/>
          </p:cNvSpPr>
          <p:nvPr>
            <p:ph type="title" idx="4294967295"/>
          </p:nvPr>
        </p:nvSpPr>
        <p:spPr>
          <a:xfrm>
            <a:off x="455250" y="11152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FB5  </a:t>
            </a:r>
            <a:r>
              <a:rPr lang="ko" sz="25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      )</a:t>
            </a:r>
            <a:endParaRPr sz="25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5" name="Google Shape;315;p48"/>
          <p:cNvSpPr/>
          <p:nvPr/>
        </p:nvSpPr>
        <p:spPr>
          <a:xfrm>
            <a:off x="339750" y="1266700"/>
            <a:ext cx="52800" cy="26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" name="Google Shape;317;p48" descr=" \begin{gather}&#10;\gamma_1 \space = \space mean\space vector, \space \space\gamma_2 \space = \space major  \space  axes, \space \space\gamma_3 \space = \space minor \space axes, \\&#10;\kappa\space=\space concentration, \space \beta\space  = \space ovalness \space of \space the\space the \space distribution&#10;\end{gather}&#10;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400" y="2237124"/>
            <a:ext cx="4532870" cy="48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 descr="\eta=1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266" y="1257603"/>
            <a:ext cx="619126" cy="28789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 txBox="1">
            <a:spLocks noGrp="1"/>
          </p:cNvSpPr>
          <p:nvPr>
            <p:ph type="title" idx="4294967295"/>
          </p:nvPr>
        </p:nvSpPr>
        <p:spPr>
          <a:xfrm>
            <a:off x="449638" y="333275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FB6  </a:t>
            </a:r>
            <a:r>
              <a:rPr lang="ko" sz="25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      )</a:t>
            </a:r>
            <a:endParaRPr sz="25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0" name="Google Shape;320;p48"/>
          <p:cNvSpPr/>
          <p:nvPr/>
        </p:nvSpPr>
        <p:spPr>
          <a:xfrm>
            <a:off x="339750" y="3484250"/>
            <a:ext cx="52800" cy="26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48" descr="| \eta | ≤  1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6031" y="3484250"/>
            <a:ext cx="689606" cy="2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8" descr="f_6(\vec{x}) = c_6(\kappa, \beta,\eta)^{-1} exp{\{ \kappa\vec{\gamma_1}}\vec{x} + \beta[(\vec{\gamma_2}\vec{x})^2 - \eta(\vec{\gamma_3}\vec{x})^2]\}" title="MathEquation,#fffff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2400" y="4028483"/>
            <a:ext cx="5438674" cy="35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f(\vec{x}) = c(\kappa,\beta)^{-1}\space&#10;exp\{\kappa\gamma_1^{T}\vec{x} + \beta[(\gamma_2^{T}\vec{x})^2-(\gamma_3^{T}\vec{x})^2]\}">
            <a:extLst>
              <a:ext uri="{FF2B5EF4-FFF2-40B4-BE49-F238E27FC236}">
                <a16:creationId xmlns:a16="http://schemas.microsoft.com/office/drawing/2014/main" id="{24168982-68DC-40AC-A159-D7ADA6F3E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282" y="1731952"/>
            <a:ext cx="5390322" cy="34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DB217DB-8542-4873-853E-E770B3D5C66E}"/>
              </a:ext>
            </a:extLst>
          </p:cNvPr>
          <p:cNvSpPr/>
          <p:nvPr/>
        </p:nvSpPr>
        <p:spPr>
          <a:xfrm>
            <a:off x="2100392" y="2478551"/>
            <a:ext cx="1587688" cy="241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48AB8D-43AB-4B52-96D2-4B15557286AC}"/>
              </a:ext>
            </a:extLst>
          </p:cNvPr>
          <p:cNvSpPr/>
          <p:nvPr/>
        </p:nvSpPr>
        <p:spPr>
          <a:xfrm>
            <a:off x="3716072" y="2478551"/>
            <a:ext cx="2889198" cy="241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1;p48">
            <a:extLst>
              <a:ext uri="{FF2B5EF4-FFF2-40B4-BE49-F238E27FC236}">
                <a16:creationId xmlns:a16="http://schemas.microsoft.com/office/drawing/2014/main" id="{C2E1DC69-1589-4C81-B89F-84AFAE2224C7}"/>
              </a:ext>
            </a:extLst>
          </p:cNvPr>
          <p:cNvSpPr/>
          <p:nvPr/>
        </p:nvSpPr>
        <p:spPr>
          <a:xfrm>
            <a:off x="687510" y="343980"/>
            <a:ext cx="2529061" cy="37901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Frutiger LT Std 87 ExtraBlk Cn" panose="020B0906030504030204" pitchFamily="34" charset="0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49"/>
          <p:cNvSpPr txBox="1">
            <a:spLocks noGrp="1"/>
          </p:cNvSpPr>
          <p:nvPr>
            <p:ph type="title" idx="4294967295"/>
          </p:nvPr>
        </p:nvSpPr>
        <p:spPr>
          <a:xfrm>
            <a:off x="455250" y="8104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FB8  </a:t>
            </a:r>
            <a:r>
              <a:rPr lang="ko" sz="25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(Combining the vMF and FB6)</a:t>
            </a:r>
            <a:endParaRPr sz="25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2" name="Google Shape;332;p49"/>
          <p:cNvSpPr/>
          <p:nvPr/>
        </p:nvSpPr>
        <p:spPr>
          <a:xfrm>
            <a:off x="339750" y="961900"/>
            <a:ext cx="52800" cy="26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 r="53036"/>
          <a:stretch/>
        </p:blipFill>
        <p:spPr>
          <a:xfrm>
            <a:off x="2165346" y="2182850"/>
            <a:ext cx="1759551" cy="17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9"/>
          <p:cNvSpPr txBox="1"/>
          <p:nvPr/>
        </p:nvSpPr>
        <p:spPr>
          <a:xfrm>
            <a:off x="483675" y="4066629"/>
            <a:ext cx="82698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Figure : Maximum likelihood fit of synthetic dataset(black points) using        (left) and        (right).</a:t>
            </a:r>
            <a:endParaRPr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The best-fit parameters for each distribution are indicated in the underlying text. The data is better described by the       distribution. </a:t>
            </a:r>
            <a:endParaRPr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Malgun Gothic"/>
              <a:sym typeface="Malgun Gothic"/>
            </a:endParaRPr>
          </a:p>
        </p:txBody>
      </p:sp>
      <p:pic>
        <p:nvPicPr>
          <p:cNvPr id="335" name="Google Shape;335;p49" descr="FB_5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600" y="4227475"/>
            <a:ext cx="379426" cy="1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9" descr="FB_8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2540" y="4227475"/>
            <a:ext cx="379434" cy="1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9" descr="FB_8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7065" y="4718550"/>
            <a:ext cx="379434" cy="1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 descr="FB_5(\kappa = 17, \beta = 9)" title="MathEquation,#fffff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1868" y="3898175"/>
            <a:ext cx="991484" cy="14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 descr="FB_8(\kappa = 47, \beta = 59, \eta = -1, \vec{v} = (0.997, -0.076,0.016))" title="MathEquation,#fffff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9187" y="3898175"/>
            <a:ext cx="2825988" cy="1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9" descr="f_8(\vec{x}) = c_8(\kappa, \beta, \eta,\vec{v})^{-1} exp\{\kappa(\Gamma\vec{v}-\vec{\gamma_1})\vec{x}\}\space exp\{\kappa\vec{\gamma_1}\vec{x} + \beta[(\vec{\gamma_2}\vec{x})^2- \eta(\vec{\gamma_3}\vec{x})^2]\}&#10;" title="MathEquation,#fffff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9150" y="1374749"/>
            <a:ext cx="7002400" cy="30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 descr="= c_8(\kappa, \beta, \eta,\vec{v})^{-1} exp\{\kappa\vec{v}\space\Gamma^{T}\vec{x}+\space\beta[(\vec{\gamma_2}\vec{x})^2-\space\eta(\vec{\gamma_3}\vec{x})^2]\}&#10;" title="MathEquation,#fffff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5210" y="1737357"/>
            <a:ext cx="4982382" cy="30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 l="51906"/>
          <a:stretch/>
        </p:blipFill>
        <p:spPr>
          <a:xfrm>
            <a:off x="4672024" y="2182850"/>
            <a:ext cx="1801850" cy="17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13;p48">
            <a:extLst>
              <a:ext uri="{FF2B5EF4-FFF2-40B4-BE49-F238E27FC236}">
                <a16:creationId xmlns:a16="http://schemas.microsoft.com/office/drawing/2014/main" id="{74E5236A-9DEF-4CD0-9C52-24590E15EF5B}"/>
              </a:ext>
            </a:extLst>
          </p:cNvPr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 dirty="0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</a:t>
            </a:r>
            <a:r>
              <a:rPr lang="ko" sz="3800" dirty="0">
                <a:solidFill>
                  <a:schemeClr val="lt1"/>
                </a:solidFill>
                <a:latin typeface="Frutiger LT Std 87 ExtraBlk Cn" panose="020B0906030504030204" pitchFamily="34" charset="0"/>
              </a:rPr>
              <a:t>3</a:t>
            </a:r>
            <a:endParaRPr sz="3800" b="0" i="0" u="none" strike="noStrike" cap="none" dirty="0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  <p:sp>
        <p:nvSpPr>
          <p:cNvPr id="5" name="Google Shape;312;p48">
            <a:extLst>
              <a:ext uri="{FF2B5EF4-FFF2-40B4-BE49-F238E27FC236}">
                <a16:creationId xmlns:a16="http://schemas.microsoft.com/office/drawing/2014/main" id="{6502BC03-E088-40C7-A42F-2A0DE783EEC5}"/>
              </a:ext>
            </a:extLst>
          </p:cNvPr>
          <p:cNvSpPr txBox="1"/>
          <p:nvPr/>
        </p:nvSpPr>
        <p:spPr>
          <a:xfrm flipH="1">
            <a:off x="871107" y="324661"/>
            <a:ext cx="2529060" cy="49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Frutiger LT Std 87 ExtraBlk Cn" panose="020B0906030504030204" pitchFamily="34" charset="0"/>
              </a:rPr>
              <a:t>FB8 </a:t>
            </a:r>
            <a:r>
              <a:rPr lang="en-US" sz="2000" b="1" dirty="0">
                <a:solidFill>
                  <a:schemeClr val="dk1"/>
                </a:solidFill>
                <a:latin typeface="Frutiger LT Std 87 ExtraBlk Cn" panose="020B0906030504030204" pitchFamily="34" charset="0"/>
              </a:rPr>
              <a:t>Distribution</a:t>
            </a:r>
            <a:endParaRPr sz="2000" b="1" i="0" u="none" strike="noStrike" cap="none" dirty="0">
              <a:solidFill>
                <a:schemeClr val="dk1"/>
              </a:solidFill>
              <a:latin typeface="Frutiger LT Std 87 ExtraBlk Cn" panose="020B09060305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>
            <a:spLocks noGrp="1"/>
          </p:cNvSpPr>
          <p:nvPr>
            <p:ph type="title"/>
          </p:nvPr>
        </p:nvSpPr>
        <p:spPr>
          <a:xfrm>
            <a:off x="540425" y="92415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FB5 to FB8</a:t>
            </a:r>
            <a:endParaRPr sz="2500" b="1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8" name="Google Shape;348;p50"/>
          <p:cNvSpPr txBox="1">
            <a:spLocks noGrp="1"/>
          </p:cNvSpPr>
          <p:nvPr>
            <p:ph type="body" idx="1"/>
          </p:nvPr>
        </p:nvSpPr>
        <p:spPr>
          <a:xfrm>
            <a:off x="311700" y="4065453"/>
            <a:ext cx="8520600" cy="103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Compare FB5 and FB8. An improved distribution can be seen in FB8.</a:t>
            </a:r>
            <a:endParaRPr sz="14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And the error was also lowered.</a:t>
            </a:r>
            <a:endParaRPr sz="14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9" name="Google Shape;349;p50"/>
          <p:cNvSpPr/>
          <p:nvPr/>
        </p:nvSpPr>
        <p:spPr>
          <a:xfrm>
            <a:off x="411425" y="1075650"/>
            <a:ext cx="52800" cy="26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0"/>
          <p:cNvSpPr txBox="1"/>
          <p:nvPr/>
        </p:nvSpPr>
        <p:spPr>
          <a:xfrm>
            <a:off x="377820" y="2055102"/>
            <a:ext cx="543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180º</a:t>
            </a:r>
            <a:endParaRPr sz="1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50"/>
          <p:cNvSpPr txBox="1"/>
          <p:nvPr/>
        </p:nvSpPr>
        <p:spPr>
          <a:xfrm>
            <a:off x="3537120" y="2055102"/>
            <a:ext cx="543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-180º</a:t>
            </a:r>
            <a:endParaRPr sz="1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1269152" y="3870247"/>
            <a:ext cx="543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 sz="7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50"/>
          <p:cNvSpPr txBox="1"/>
          <p:nvPr/>
        </p:nvSpPr>
        <p:spPr>
          <a:xfrm>
            <a:off x="2732944" y="3854383"/>
            <a:ext cx="543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0.19</a:t>
            </a:r>
            <a:endParaRPr sz="7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>
            <a:off x="7507050" y="3854383"/>
            <a:ext cx="543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0.11</a:t>
            </a:r>
            <a:endParaRPr sz="7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9" name="Google Shape;359;p50"/>
          <p:cNvPicPr preferRelativeResize="0"/>
          <p:nvPr/>
        </p:nvPicPr>
        <p:blipFill rotWithShape="1">
          <a:blip r:embed="rId3">
            <a:alphaModFix/>
          </a:blip>
          <a:srcRect l="24776" t="87784" r="23226"/>
          <a:stretch/>
        </p:blipFill>
        <p:spPr>
          <a:xfrm>
            <a:off x="5951982" y="3864647"/>
            <a:ext cx="1762574" cy="2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0"/>
          <p:cNvSpPr txBox="1"/>
          <p:nvPr/>
        </p:nvSpPr>
        <p:spPr>
          <a:xfrm>
            <a:off x="5910738" y="3854383"/>
            <a:ext cx="543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 sz="7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50"/>
          <p:cNvSpPr txBox="1"/>
          <p:nvPr/>
        </p:nvSpPr>
        <p:spPr>
          <a:xfrm>
            <a:off x="4854065" y="2060696"/>
            <a:ext cx="543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180º</a:t>
            </a:r>
            <a:endParaRPr sz="1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50"/>
          <p:cNvSpPr txBox="1"/>
          <p:nvPr/>
        </p:nvSpPr>
        <p:spPr>
          <a:xfrm>
            <a:off x="8000449" y="2052804"/>
            <a:ext cx="543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-180º</a:t>
            </a:r>
            <a:endParaRPr sz="1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Google Shape;310;p48">
            <a:extLst>
              <a:ext uri="{FF2B5EF4-FFF2-40B4-BE49-F238E27FC236}">
                <a16:creationId xmlns:a16="http://schemas.microsoft.com/office/drawing/2014/main" id="{3C5F44D2-D4D5-498C-A0B9-598F132B476B}"/>
              </a:ext>
            </a:extLst>
          </p:cNvPr>
          <p:cNvGrpSpPr/>
          <p:nvPr/>
        </p:nvGrpSpPr>
        <p:grpSpPr>
          <a:xfrm>
            <a:off x="564560" y="349636"/>
            <a:ext cx="3272505" cy="498398"/>
            <a:chOff x="4216400" y="2860040"/>
            <a:chExt cx="4148714" cy="554269"/>
          </a:xfrm>
        </p:grpSpPr>
        <p:sp>
          <p:nvSpPr>
            <p:cNvPr id="23" name="Google Shape;311;p48">
              <a:extLst>
                <a:ext uri="{FF2B5EF4-FFF2-40B4-BE49-F238E27FC236}">
                  <a16:creationId xmlns:a16="http://schemas.microsoft.com/office/drawing/2014/main" id="{E19174BB-36F7-4572-A928-8C40A4346120}"/>
                </a:ext>
              </a:extLst>
            </p:cNvPr>
            <p:cNvSpPr/>
            <p:nvPr/>
          </p:nvSpPr>
          <p:spPr>
            <a:xfrm>
              <a:off x="4216400" y="2860040"/>
              <a:ext cx="3754200" cy="421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312;p48">
              <a:extLst>
                <a:ext uri="{FF2B5EF4-FFF2-40B4-BE49-F238E27FC236}">
                  <a16:creationId xmlns:a16="http://schemas.microsoft.com/office/drawing/2014/main" id="{E8F43899-1B64-4201-84EA-C8F70245410F}"/>
                </a:ext>
              </a:extLst>
            </p:cNvPr>
            <p:cNvSpPr txBox="1"/>
            <p:nvPr/>
          </p:nvSpPr>
          <p:spPr>
            <a:xfrm flipH="1">
              <a:off x="4610915" y="2860210"/>
              <a:ext cx="3754199" cy="554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2000" b="1" i="0" u="none" strike="noStrike" cap="none" dirty="0">
                  <a:solidFill>
                    <a:schemeClr val="dk1"/>
                  </a:solidFill>
                  <a:latin typeface="Frutiger LT Std 87 ExtraBlk Cn" panose="020B0906030504030204" pitchFamily="34" charset="0"/>
                </a:rPr>
                <a:t>FB8 </a:t>
              </a:r>
              <a:r>
                <a:rPr lang="en-US" altLang="ko-KR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</a:rPr>
                <a:t>Distribution</a:t>
              </a:r>
              <a:endParaRPr lang="en-US" altLang="ko-KR" sz="2000" b="1" i="0" u="none" strike="noStrike" cap="none" dirty="0">
                <a:solidFill>
                  <a:schemeClr val="dk1"/>
                </a:solidFill>
                <a:latin typeface="Frutiger LT Std 87 ExtraBlk Cn" panose="020B0906030504030204" pitchFamily="34" charset="0"/>
              </a:endParaRPr>
            </a:p>
          </p:txBody>
        </p:sp>
      </p:grpSp>
      <p:sp>
        <p:nvSpPr>
          <p:cNvPr id="25" name="Google Shape;313;p48">
            <a:extLst>
              <a:ext uri="{FF2B5EF4-FFF2-40B4-BE49-F238E27FC236}">
                <a16:creationId xmlns:a16="http://schemas.microsoft.com/office/drawing/2014/main" id="{DF6C4060-C4BA-4B2D-B937-05855E913B86}"/>
              </a:ext>
            </a:extLst>
          </p:cNvPr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</a:t>
            </a:r>
            <a:r>
              <a:rPr lang="ko" sz="3800">
                <a:solidFill>
                  <a:schemeClr val="lt1"/>
                </a:solidFill>
                <a:latin typeface="Frutiger LT Std 87 ExtraBlk Cn" panose="020B0906030504030204" pitchFamily="34" charset="0"/>
              </a:rPr>
              <a:t>3</a:t>
            </a:r>
            <a:endParaRPr sz="3800" b="0" i="0" u="none" strike="noStrike" cap="none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6D1F55-BB89-4FE7-9715-9094E37FF657}"/>
                  </a:ext>
                </a:extLst>
              </p:cNvPr>
              <p:cNvSpPr txBox="1"/>
              <p:nvPr/>
            </p:nvSpPr>
            <p:spPr>
              <a:xfrm>
                <a:off x="4469975" y="1601641"/>
                <a:ext cx="4591050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𝐹𝐵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=14.4, 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=2.7)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6D1F55-BB89-4FE7-9715-9094E37FF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975" y="1601641"/>
                <a:ext cx="4591050" cy="31181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42DF15-795D-41C2-851E-1D96DB41D83F}"/>
                  </a:ext>
                </a:extLst>
              </p:cNvPr>
              <p:cNvSpPr txBox="1"/>
              <p:nvPr/>
            </p:nvSpPr>
            <p:spPr>
              <a:xfrm>
                <a:off x="110885" y="1598395"/>
                <a:ext cx="49190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𝐹𝐵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=155.5,</m:t>
                      </m:r>
                      <m:r>
                        <a:rPr lang="ko-KR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=83.9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=−0.9, </m:t>
                      </m:r>
                      <m:acc>
                        <m:accPr>
                          <m:chr m:val="⃗"/>
                          <m:ctrlPr>
                            <a:rPr lang="ko-KR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(1, 0.003,−0.02)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42DF15-795D-41C2-851E-1D96DB41D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5" y="1598395"/>
                <a:ext cx="4919081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oogle Shape;359;p50">
            <a:extLst>
              <a:ext uri="{FF2B5EF4-FFF2-40B4-BE49-F238E27FC236}">
                <a16:creationId xmlns:a16="http://schemas.microsoft.com/office/drawing/2014/main" id="{08823284-B24B-4D94-99F6-849016D09D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776" t="87784" r="23226"/>
          <a:stretch/>
        </p:blipFill>
        <p:spPr>
          <a:xfrm>
            <a:off x="1241870" y="3864647"/>
            <a:ext cx="1762574" cy="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F2F18B-49CF-4FE6-92EF-EEBF87FB5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4927" y="1651509"/>
            <a:ext cx="4161146" cy="27740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96F024-58AD-4FA4-ACC2-1411B0A283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1389" y1="24537" x2="51389" y2="24537"/>
                        <a14:foregroundMark x1="49691" y1="21528" x2="49691" y2="21528"/>
                        <a14:foregroundMark x1="49691" y1="21528" x2="55864" y2="21991"/>
                        <a14:foregroundMark x1="55864" y1="21991" x2="55864" y2="21991"/>
                        <a14:foregroundMark x1="52932" y1="21528" x2="52932" y2="21528"/>
                        <a14:foregroundMark x1="55247" y1="19676" x2="55247" y2="19676"/>
                        <a14:foregroundMark x1="54321" y1="19444" x2="54321" y2="19444"/>
                        <a14:foregroundMark x1="55556" y1="18287" x2="55556" y2="18287"/>
                        <a14:foregroundMark x1="56636" y1="19444" x2="56636" y2="19444"/>
                        <a14:foregroundMark x1="55864" y1="19444" x2="55864" y2="19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885" y="1651509"/>
            <a:ext cx="4156873" cy="27712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/>
        </p:nvSpPr>
        <p:spPr>
          <a:xfrm>
            <a:off x="332860" y="1007650"/>
            <a:ext cx="1098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" name="Google Shape;371;p51">
            <a:extLst>
              <a:ext uri="{FF2B5EF4-FFF2-40B4-BE49-F238E27FC236}">
                <a16:creationId xmlns:a16="http://schemas.microsoft.com/office/drawing/2014/main" id="{F6A98217-6A64-4FBA-8C7B-9307AFDCB709}"/>
              </a:ext>
            </a:extLst>
          </p:cNvPr>
          <p:cNvGrpSpPr/>
          <p:nvPr/>
        </p:nvGrpSpPr>
        <p:grpSpPr>
          <a:xfrm>
            <a:off x="512221" y="375063"/>
            <a:ext cx="5349553" cy="491875"/>
            <a:chOff x="4174082" y="2944806"/>
            <a:chExt cx="4178686" cy="554100"/>
          </a:xfrm>
        </p:grpSpPr>
        <p:sp>
          <p:nvSpPr>
            <p:cNvPr id="12" name="Google Shape;372;p51">
              <a:extLst>
                <a:ext uri="{FF2B5EF4-FFF2-40B4-BE49-F238E27FC236}">
                  <a16:creationId xmlns:a16="http://schemas.microsoft.com/office/drawing/2014/main" id="{B6D8433B-C995-434A-9ACC-A4D3E62255B4}"/>
                </a:ext>
              </a:extLst>
            </p:cNvPr>
            <p:cNvSpPr/>
            <p:nvPr/>
          </p:nvSpPr>
          <p:spPr>
            <a:xfrm>
              <a:off x="4174082" y="2944810"/>
              <a:ext cx="3754200" cy="421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373;p51">
              <a:extLst>
                <a:ext uri="{FF2B5EF4-FFF2-40B4-BE49-F238E27FC236}">
                  <a16:creationId xmlns:a16="http://schemas.microsoft.com/office/drawing/2014/main" id="{7C6C85C2-F169-4C5F-A5DF-19BEF5D574F6}"/>
                </a:ext>
              </a:extLst>
            </p:cNvPr>
            <p:cNvSpPr txBox="1"/>
            <p:nvPr/>
          </p:nvSpPr>
          <p:spPr>
            <a:xfrm flipH="1">
              <a:off x="4447968" y="2944806"/>
              <a:ext cx="3904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altLang="ko-KR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Pose Rareness</a:t>
              </a:r>
            </a:p>
          </p:txBody>
        </p:sp>
      </p:grpSp>
      <p:sp>
        <p:nvSpPr>
          <p:cNvPr id="14" name="Google Shape;374;p51">
            <a:extLst>
              <a:ext uri="{FF2B5EF4-FFF2-40B4-BE49-F238E27FC236}">
                <a16:creationId xmlns:a16="http://schemas.microsoft.com/office/drawing/2014/main" id="{6E8C8828-AE59-488D-AB76-78F2B71704C2}"/>
              </a:ext>
            </a:extLst>
          </p:cNvPr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</a:t>
            </a:r>
            <a:r>
              <a:rPr lang="ko" sz="3800">
                <a:solidFill>
                  <a:schemeClr val="lt1"/>
                </a:solidFill>
                <a:latin typeface="Frutiger LT Std 87 ExtraBlk Cn" panose="020B0906030504030204" pitchFamily="34" charset="0"/>
              </a:rPr>
              <a:t>4</a:t>
            </a:r>
            <a:endParaRPr sz="3800" b="0" i="0" u="none" strike="noStrike" cap="none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E1FC5E-EF88-4112-98C2-F6A26421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60" y="798906"/>
            <a:ext cx="6442930" cy="42952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26B24C-402E-43AE-872F-4C90B537F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67"/>
          <a:stretch/>
        </p:blipFill>
        <p:spPr>
          <a:xfrm>
            <a:off x="0" y="1288525"/>
            <a:ext cx="4511040" cy="32102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495FD1-D4C0-425F-B158-A82762E558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13"/>
          <a:stretch/>
        </p:blipFill>
        <p:spPr>
          <a:xfrm>
            <a:off x="4740013" y="1288525"/>
            <a:ext cx="4427335" cy="3214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/>
        </p:nvSpPr>
        <p:spPr>
          <a:xfrm>
            <a:off x="332860" y="1007650"/>
            <a:ext cx="1098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" name="Google Shape;371;p51">
            <a:extLst>
              <a:ext uri="{FF2B5EF4-FFF2-40B4-BE49-F238E27FC236}">
                <a16:creationId xmlns:a16="http://schemas.microsoft.com/office/drawing/2014/main" id="{F6A98217-6A64-4FBA-8C7B-9307AFDCB709}"/>
              </a:ext>
            </a:extLst>
          </p:cNvPr>
          <p:cNvGrpSpPr/>
          <p:nvPr/>
        </p:nvGrpSpPr>
        <p:grpSpPr>
          <a:xfrm>
            <a:off x="512221" y="375063"/>
            <a:ext cx="5349553" cy="491875"/>
            <a:chOff x="4174082" y="2944806"/>
            <a:chExt cx="4178686" cy="554100"/>
          </a:xfrm>
        </p:grpSpPr>
        <p:sp>
          <p:nvSpPr>
            <p:cNvPr id="12" name="Google Shape;372;p51">
              <a:extLst>
                <a:ext uri="{FF2B5EF4-FFF2-40B4-BE49-F238E27FC236}">
                  <a16:creationId xmlns:a16="http://schemas.microsoft.com/office/drawing/2014/main" id="{B6D8433B-C995-434A-9ACC-A4D3E62255B4}"/>
                </a:ext>
              </a:extLst>
            </p:cNvPr>
            <p:cNvSpPr/>
            <p:nvPr/>
          </p:nvSpPr>
          <p:spPr>
            <a:xfrm>
              <a:off x="4174082" y="2944810"/>
              <a:ext cx="3754200" cy="421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373;p51">
              <a:extLst>
                <a:ext uri="{FF2B5EF4-FFF2-40B4-BE49-F238E27FC236}">
                  <a16:creationId xmlns:a16="http://schemas.microsoft.com/office/drawing/2014/main" id="{7C6C85C2-F169-4C5F-A5DF-19BEF5D574F6}"/>
                </a:ext>
              </a:extLst>
            </p:cNvPr>
            <p:cNvSpPr txBox="1"/>
            <p:nvPr/>
          </p:nvSpPr>
          <p:spPr>
            <a:xfrm flipH="1">
              <a:off x="4447968" y="2944806"/>
              <a:ext cx="3904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altLang="ko-KR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Pose Rareness</a:t>
              </a:r>
            </a:p>
          </p:txBody>
        </p:sp>
      </p:grpSp>
      <p:sp>
        <p:nvSpPr>
          <p:cNvPr id="14" name="Google Shape;374;p51">
            <a:extLst>
              <a:ext uri="{FF2B5EF4-FFF2-40B4-BE49-F238E27FC236}">
                <a16:creationId xmlns:a16="http://schemas.microsoft.com/office/drawing/2014/main" id="{6E8C8828-AE59-488D-AB76-78F2B71704C2}"/>
              </a:ext>
            </a:extLst>
          </p:cNvPr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</a:t>
            </a:r>
            <a:r>
              <a:rPr lang="ko" sz="3800">
                <a:solidFill>
                  <a:schemeClr val="lt1"/>
                </a:solidFill>
                <a:latin typeface="Frutiger LT Std 87 ExtraBlk Cn" panose="020B0906030504030204" pitchFamily="34" charset="0"/>
              </a:rPr>
              <a:t>4</a:t>
            </a:r>
            <a:endParaRPr sz="3800" b="0" i="0" u="none" strike="noStrike" cap="none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96E6D-7C71-4AA2-8061-145B3E940C93}"/>
              </a:ext>
            </a:extLst>
          </p:cNvPr>
          <p:cNvSpPr txBox="1"/>
          <p:nvPr/>
        </p:nvSpPr>
        <p:spPr>
          <a:xfrm>
            <a:off x="1113665" y="1858156"/>
            <a:ext cx="7519053" cy="175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 FB8</a:t>
            </a:r>
            <a:r>
              <a:rPr lang="ko-KR" altLang="en-US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이용하여 </a:t>
            </a:r>
            <a:r>
              <a:rPr lang="en-US" altLang="ko-KR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Rare</a:t>
            </a:r>
            <a:r>
              <a:rPr lang="ko-KR" altLang="en-US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한 </a:t>
            </a:r>
            <a:r>
              <a:rPr lang="en-US" altLang="ko-KR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Pose</a:t>
            </a:r>
            <a:r>
              <a:rPr lang="ko-KR" altLang="en-US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찾는다</a:t>
            </a:r>
            <a:r>
              <a:rPr lang="en-US" altLang="ko-KR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9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 Rare Pose</a:t>
            </a:r>
            <a:r>
              <a:rPr lang="ko-KR" altLang="en-US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들을 </a:t>
            </a:r>
            <a:r>
              <a:rPr lang="en-US" altLang="ko-KR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Dataset</a:t>
            </a:r>
            <a:r>
              <a:rPr lang="ko-KR" altLang="en-US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 집중학습 시키면 성능을 높일 수 있다</a:t>
            </a:r>
            <a:r>
              <a:rPr lang="en-US" altLang="ko-KR" sz="19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sz="19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72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786EE3A-74B7-4FE1-B6BE-8962C9E1C9AB}"/>
              </a:ext>
            </a:extLst>
          </p:cNvPr>
          <p:cNvGrpSpPr/>
          <p:nvPr/>
        </p:nvGrpSpPr>
        <p:grpSpPr>
          <a:xfrm>
            <a:off x="-723899" y="404651"/>
            <a:ext cx="2642403" cy="438582"/>
            <a:chOff x="4216400" y="2844869"/>
            <a:chExt cx="3754120" cy="48772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6EC2ACA-C1F7-444F-945C-042A73B6A537}"/>
                </a:ext>
              </a:extLst>
            </p:cNvPr>
            <p:cNvSpPr/>
            <p:nvPr/>
          </p:nvSpPr>
          <p:spPr>
            <a:xfrm>
              <a:off x="4216400" y="2860040"/>
              <a:ext cx="3754120" cy="4216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97BEF3-6C0F-43E6-829D-6EA3E038C8A1}"/>
                </a:ext>
              </a:extLst>
            </p:cNvPr>
            <p:cNvSpPr txBox="1"/>
            <p:nvPr/>
          </p:nvSpPr>
          <p:spPr>
            <a:xfrm flipH="1">
              <a:off x="4611185" y="2844869"/>
              <a:ext cx="3125168" cy="48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250" dirty="0">
                  <a:latin typeface="Frutiger LT Std 87 ExtraBlk Cn" panose="020B0906030504030204" pitchFamily="34" charset="0"/>
                  <a:ea typeface="-윤고딕330" panose="02030504000101010101" pitchFamily="18" charset="-127"/>
                </a:rPr>
                <a:t>CONTENTS</a:t>
              </a:r>
              <a:endParaRPr lang="ko-KR" altLang="en-US" sz="2250" dirty="0">
                <a:latin typeface="Frutiger LT Std 87 ExtraBlk Cn" panose="020B0906030504030204" pitchFamily="34" charset="0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5" name="Google Shape;371;p51">
            <a:extLst>
              <a:ext uri="{FF2B5EF4-FFF2-40B4-BE49-F238E27FC236}">
                <a16:creationId xmlns:a16="http://schemas.microsoft.com/office/drawing/2014/main" id="{63469313-9B63-4799-BB47-01928296B9F6}"/>
              </a:ext>
            </a:extLst>
          </p:cNvPr>
          <p:cNvGrpSpPr/>
          <p:nvPr/>
        </p:nvGrpSpPr>
        <p:grpSpPr>
          <a:xfrm>
            <a:off x="1592883" y="3476115"/>
            <a:ext cx="5369379" cy="491875"/>
            <a:chOff x="4174082" y="2936870"/>
            <a:chExt cx="4013353" cy="554100"/>
          </a:xfrm>
        </p:grpSpPr>
        <p:sp>
          <p:nvSpPr>
            <p:cNvPr id="6" name="Google Shape;372;p51">
              <a:extLst>
                <a:ext uri="{FF2B5EF4-FFF2-40B4-BE49-F238E27FC236}">
                  <a16:creationId xmlns:a16="http://schemas.microsoft.com/office/drawing/2014/main" id="{B97E2D90-9B08-455B-96BE-0EC763B2E55D}"/>
                </a:ext>
              </a:extLst>
            </p:cNvPr>
            <p:cNvSpPr/>
            <p:nvPr/>
          </p:nvSpPr>
          <p:spPr>
            <a:xfrm>
              <a:off x="4174082" y="2944810"/>
              <a:ext cx="3754200" cy="421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Google Shape;373;p51">
              <a:extLst>
                <a:ext uri="{FF2B5EF4-FFF2-40B4-BE49-F238E27FC236}">
                  <a16:creationId xmlns:a16="http://schemas.microsoft.com/office/drawing/2014/main" id="{4BC68294-5F96-4CE2-9C5E-5F2BEC726531}"/>
                </a:ext>
              </a:extLst>
            </p:cNvPr>
            <p:cNvSpPr txBox="1"/>
            <p:nvPr/>
          </p:nvSpPr>
          <p:spPr>
            <a:xfrm flipH="1">
              <a:off x="4282635" y="2936870"/>
              <a:ext cx="3904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Pose Rareness</a:t>
              </a:r>
            </a:p>
          </p:txBody>
        </p:sp>
      </p:grpSp>
      <p:sp>
        <p:nvSpPr>
          <p:cNvPr id="8" name="Google Shape;374;p51">
            <a:extLst>
              <a:ext uri="{FF2B5EF4-FFF2-40B4-BE49-F238E27FC236}">
                <a16:creationId xmlns:a16="http://schemas.microsoft.com/office/drawing/2014/main" id="{03865C9E-12E2-49DC-9983-FD667297ABD4}"/>
              </a:ext>
            </a:extLst>
          </p:cNvPr>
          <p:cNvSpPr/>
          <p:nvPr/>
        </p:nvSpPr>
        <p:spPr>
          <a:xfrm>
            <a:off x="999521" y="333709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0" i="0" u="none" strike="noStrike" cap="none" dirty="0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</a:t>
            </a:r>
            <a:r>
              <a:rPr lang="ko" sz="3000" dirty="0">
                <a:solidFill>
                  <a:schemeClr val="lt1"/>
                </a:solidFill>
                <a:latin typeface="Frutiger LT Std 87 ExtraBlk Cn" panose="020B0906030504030204" pitchFamily="34" charset="0"/>
              </a:rPr>
              <a:t>4</a:t>
            </a:r>
            <a:endParaRPr sz="3000" b="0" i="0" u="none" strike="noStrike" cap="none" dirty="0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  <p:grpSp>
        <p:nvGrpSpPr>
          <p:cNvPr id="9" name="Google Shape;231;p41">
            <a:extLst>
              <a:ext uri="{FF2B5EF4-FFF2-40B4-BE49-F238E27FC236}">
                <a16:creationId xmlns:a16="http://schemas.microsoft.com/office/drawing/2014/main" id="{231DD4D6-AAB1-4C98-A012-DE3B2EA8904D}"/>
              </a:ext>
            </a:extLst>
          </p:cNvPr>
          <p:cNvGrpSpPr/>
          <p:nvPr/>
        </p:nvGrpSpPr>
        <p:grpSpPr>
          <a:xfrm>
            <a:off x="1426921" y="1306355"/>
            <a:ext cx="3272505" cy="508670"/>
            <a:chOff x="4216400" y="2860040"/>
            <a:chExt cx="4148714" cy="565691"/>
          </a:xfrm>
        </p:grpSpPr>
        <p:sp>
          <p:nvSpPr>
            <p:cNvPr id="10" name="Google Shape;232;p41">
              <a:extLst>
                <a:ext uri="{FF2B5EF4-FFF2-40B4-BE49-F238E27FC236}">
                  <a16:creationId xmlns:a16="http://schemas.microsoft.com/office/drawing/2014/main" id="{2D7105F3-F4A0-44B5-AD98-3A83B6E5652E}"/>
                </a:ext>
              </a:extLst>
            </p:cNvPr>
            <p:cNvSpPr/>
            <p:nvPr/>
          </p:nvSpPr>
          <p:spPr>
            <a:xfrm>
              <a:off x="4216400" y="2860040"/>
              <a:ext cx="3754120" cy="42164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" name="Google Shape;233;p41">
              <a:extLst>
                <a:ext uri="{FF2B5EF4-FFF2-40B4-BE49-F238E27FC236}">
                  <a16:creationId xmlns:a16="http://schemas.microsoft.com/office/drawing/2014/main" id="{0B5A5BB5-38CA-4BA2-AFE9-EF918333940E}"/>
                </a:ext>
              </a:extLst>
            </p:cNvPr>
            <p:cNvSpPr txBox="1"/>
            <p:nvPr/>
          </p:nvSpPr>
          <p:spPr>
            <a:xfrm flipH="1">
              <a:off x="4610915" y="2871631"/>
              <a:ext cx="3754199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Pose Estimation</a:t>
              </a:r>
              <a:endParaRPr sz="2000" b="1" i="0" u="none" strike="noStrike" cap="none" dirty="0">
                <a:solidFill>
                  <a:schemeClr val="dk1"/>
                </a:solidFill>
                <a:latin typeface="Frutiger LT Std 87 ExtraBlk Cn" panose="020B0906030504030204" pitchFamily="34" charset="0"/>
              </a:endParaRPr>
            </a:p>
          </p:txBody>
        </p:sp>
      </p:grpSp>
      <p:sp>
        <p:nvSpPr>
          <p:cNvPr id="12" name="Google Shape;234;p41">
            <a:extLst>
              <a:ext uri="{FF2B5EF4-FFF2-40B4-BE49-F238E27FC236}">
                <a16:creationId xmlns:a16="http://schemas.microsoft.com/office/drawing/2014/main" id="{67B3FDBA-7520-4333-872C-197093A29E6B}"/>
              </a:ext>
            </a:extLst>
          </p:cNvPr>
          <p:cNvSpPr/>
          <p:nvPr/>
        </p:nvSpPr>
        <p:spPr>
          <a:xfrm>
            <a:off x="999521" y="1156594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0" i="0" u="none" strike="noStrike" cap="none" dirty="0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01</a:t>
            </a:r>
            <a:endParaRPr sz="3000" b="0" i="0" u="none" strike="noStrike" cap="none" dirty="0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  <p:grpSp>
        <p:nvGrpSpPr>
          <p:cNvPr id="13" name="Google Shape;292;p46">
            <a:extLst>
              <a:ext uri="{FF2B5EF4-FFF2-40B4-BE49-F238E27FC236}">
                <a16:creationId xmlns:a16="http://schemas.microsoft.com/office/drawing/2014/main" id="{F8B4A24B-CF87-4B61-9C55-20D7E3EDC393}"/>
              </a:ext>
            </a:extLst>
          </p:cNvPr>
          <p:cNvGrpSpPr/>
          <p:nvPr/>
        </p:nvGrpSpPr>
        <p:grpSpPr>
          <a:xfrm>
            <a:off x="1420658" y="2009394"/>
            <a:ext cx="5037080" cy="498408"/>
            <a:chOff x="4216400" y="2860040"/>
            <a:chExt cx="3790413" cy="554281"/>
          </a:xfrm>
        </p:grpSpPr>
        <p:sp>
          <p:nvSpPr>
            <p:cNvPr id="14" name="Google Shape;293;p46">
              <a:extLst>
                <a:ext uri="{FF2B5EF4-FFF2-40B4-BE49-F238E27FC236}">
                  <a16:creationId xmlns:a16="http://schemas.microsoft.com/office/drawing/2014/main" id="{CFE76B88-99A6-4A79-A659-C0A42710EBBE}"/>
                </a:ext>
              </a:extLst>
            </p:cNvPr>
            <p:cNvSpPr/>
            <p:nvPr/>
          </p:nvSpPr>
          <p:spPr>
            <a:xfrm>
              <a:off x="4216400" y="2860040"/>
              <a:ext cx="3754200" cy="421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294;p46">
              <a:extLst>
                <a:ext uri="{FF2B5EF4-FFF2-40B4-BE49-F238E27FC236}">
                  <a16:creationId xmlns:a16="http://schemas.microsoft.com/office/drawing/2014/main" id="{9943B0DF-6588-4A48-AA4C-E7E869A158DA}"/>
                </a:ext>
              </a:extLst>
            </p:cNvPr>
            <p:cNvSpPr txBox="1"/>
            <p:nvPr/>
          </p:nvSpPr>
          <p:spPr>
            <a:xfrm flipH="1">
              <a:off x="4459613" y="2860221"/>
              <a:ext cx="354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Maximum Likelihood Estimate</a:t>
              </a:r>
              <a:endParaRPr sz="2000" b="1" i="0" u="none" strike="noStrike" cap="none" dirty="0">
                <a:solidFill>
                  <a:schemeClr val="dk1"/>
                </a:solidFill>
                <a:latin typeface="Frutiger LT Std 87 ExtraBlk Cn" panose="020B0906030504030204" pitchFamily="34" charset="0"/>
              </a:endParaRPr>
            </a:p>
          </p:txBody>
        </p:sp>
      </p:grpSp>
      <p:sp>
        <p:nvSpPr>
          <p:cNvPr id="16" name="Google Shape;295;p46">
            <a:extLst>
              <a:ext uri="{FF2B5EF4-FFF2-40B4-BE49-F238E27FC236}">
                <a16:creationId xmlns:a16="http://schemas.microsoft.com/office/drawing/2014/main" id="{37370D5C-57A7-4A15-B50B-BF353CA52424}"/>
              </a:ext>
            </a:extLst>
          </p:cNvPr>
          <p:cNvSpPr/>
          <p:nvPr/>
        </p:nvSpPr>
        <p:spPr>
          <a:xfrm>
            <a:off x="999521" y="1859629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0" i="0" u="none" strike="noStrike" cap="none" dirty="0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</a:t>
            </a:r>
            <a:r>
              <a:rPr lang="ko" sz="3000" dirty="0">
                <a:solidFill>
                  <a:schemeClr val="lt1"/>
                </a:solidFill>
                <a:latin typeface="Frutiger LT Std 87 ExtraBlk Cn" panose="020B0906030504030204" pitchFamily="34" charset="0"/>
              </a:rPr>
              <a:t>2</a:t>
            </a:r>
            <a:endParaRPr sz="3000" b="0" i="0" u="none" strike="noStrike" cap="none" dirty="0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  <p:grpSp>
        <p:nvGrpSpPr>
          <p:cNvPr id="17" name="Google Shape;310;p48">
            <a:extLst>
              <a:ext uri="{FF2B5EF4-FFF2-40B4-BE49-F238E27FC236}">
                <a16:creationId xmlns:a16="http://schemas.microsoft.com/office/drawing/2014/main" id="{B05EDCD7-B66F-4495-85D9-1AD482C14985}"/>
              </a:ext>
            </a:extLst>
          </p:cNvPr>
          <p:cNvGrpSpPr/>
          <p:nvPr/>
        </p:nvGrpSpPr>
        <p:grpSpPr>
          <a:xfrm>
            <a:off x="1426921" y="2746277"/>
            <a:ext cx="3272505" cy="498398"/>
            <a:chOff x="4216400" y="2860040"/>
            <a:chExt cx="4148714" cy="554269"/>
          </a:xfrm>
        </p:grpSpPr>
        <p:sp>
          <p:nvSpPr>
            <p:cNvPr id="18" name="Google Shape;311;p48">
              <a:extLst>
                <a:ext uri="{FF2B5EF4-FFF2-40B4-BE49-F238E27FC236}">
                  <a16:creationId xmlns:a16="http://schemas.microsoft.com/office/drawing/2014/main" id="{2076AA92-A4F4-46B5-8B97-C4E669CAF118}"/>
                </a:ext>
              </a:extLst>
            </p:cNvPr>
            <p:cNvSpPr/>
            <p:nvPr/>
          </p:nvSpPr>
          <p:spPr>
            <a:xfrm>
              <a:off x="4216400" y="2860040"/>
              <a:ext cx="3754200" cy="421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312;p48">
              <a:extLst>
                <a:ext uri="{FF2B5EF4-FFF2-40B4-BE49-F238E27FC236}">
                  <a16:creationId xmlns:a16="http://schemas.microsoft.com/office/drawing/2014/main" id="{2AC46D68-6329-40F7-9C09-94C74134EFAB}"/>
                </a:ext>
              </a:extLst>
            </p:cNvPr>
            <p:cNvSpPr txBox="1"/>
            <p:nvPr/>
          </p:nvSpPr>
          <p:spPr>
            <a:xfrm flipH="1">
              <a:off x="4610915" y="2860210"/>
              <a:ext cx="3754199" cy="554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dk1"/>
                  </a:solidFill>
                  <a:latin typeface="Frutiger LT Std 87 ExtraBlk Cn" panose="020B0906030504030204" pitchFamily="34" charset="0"/>
                </a:rPr>
                <a:t>FB8 Distribution</a:t>
              </a:r>
              <a:endParaRPr sz="2000" b="1" i="0" u="none" strike="noStrike" cap="none" dirty="0">
                <a:solidFill>
                  <a:schemeClr val="dk1"/>
                </a:solidFill>
                <a:latin typeface="Frutiger LT Std 87 ExtraBlk Cn" panose="020B0906030504030204" pitchFamily="34" charset="0"/>
              </a:endParaRPr>
            </a:p>
          </p:txBody>
        </p:sp>
      </p:grpSp>
      <p:sp>
        <p:nvSpPr>
          <p:cNvPr id="20" name="Google Shape;313;p48">
            <a:extLst>
              <a:ext uri="{FF2B5EF4-FFF2-40B4-BE49-F238E27FC236}">
                <a16:creationId xmlns:a16="http://schemas.microsoft.com/office/drawing/2014/main" id="{B2CA7491-352B-4471-8896-306A72881E4E}"/>
              </a:ext>
            </a:extLst>
          </p:cNvPr>
          <p:cNvSpPr/>
          <p:nvPr/>
        </p:nvSpPr>
        <p:spPr>
          <a:xfrm>
            <a:off x="999521" y="2596523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</a:t>
            </a:r>
            <a:r>
              <a:rPr lang="ko" sz="3000">
                <a:solidFill>
                  <a:schemeClr val="lt1"/>
                </a:solidFill>
                <a:latin typeface="Frutiger LT Std 87 ExtraBlk Cn" panose="020B0906030504030204" pitchFamily="34" charset="0"/>
              </a:rPr>
              <a:t>3</a:t>
            </a:r>
            <a:endParaRPr sz="3000" b="0" i="0" u="none" strike="noStrike" cap="none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6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41"/>
          <p:cNvGrpSpPr/>
          <p:nvPr/>
        </p:nvGrpSpPr>
        <p:grpSpPr>
          <a:xfrm>
            <a:off x="564560" y="349643"/>
            <a:ext cx="3272505" cy="508670"/>
            <a:chOff x="4216400" y="2860040"/>
            <a:chExt cx="4148714" cy="565691"/>
          </a:xfrm>
        </p:grpSpPr>
        <p:sp>
          <p:nvSpPr>
            <p:cNvPr id="232" name="Google Shape;232;p41"/>
            <p:cNvSpPr/>
            <p:nvPr/>
          </p:nvSpPr>
          <p:spPr>
            <a:xfrm>
              <a:off x="4216400" y="2860040"/>
              <a:ext cx="3754120" cy="42164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41"/>
            <p:cNvSpPr txBox="1"/>
            <p:nvPr/>
          </p:nvSpPr>
          <p:spPr>
            <a:xfrm flipH="1">
              <a:off x="4610915" y="2871631"/>
              <a:ext cx="3754199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Pose Estimation</a:t>
              </a:r>
              <a:endParaRPr sz="2000" b="1" i="0" u="none" strike="noStrike" cap="none" dirty="0">
                <a:solidFill>
                  <a:schemeClr val="dk1"/>
                </a:solidFill>
                <a:latin typeface="Frutiger LT Std 87 ExtraBlk Cn" panose="020B0906030504030204" pitchFamily="34" charset="0"/>
              </a:endParaRPr>
            </a:p>
          </p:txBody>
        </p:sp>
      </p:grpSp>
      <p:sp>
        <p:nvSpPr>
          <p:cNvPr id="234" name="Google Shape;234;p41"/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01</a:t>
            </a:r>
            <a:endParaRPr sz="3800" b="0" i="0" u="none" strike="noStrike" cap="none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332861" y="931441"/>
            <a:ext cx="8630700" cy="83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- 컴퓨터 비전에서 객체의 위치와 방향을 탐지하는 것은 일반적인 문제이다. </a:t>
            </a:r>
            <a:endParaRPr sz="11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  </a:t>
            </a:r>
            <a:r>
              <a:rPr lang="ko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Pose Estimation은 사람의 신체 관절인 키포인트가 어떻게 구성되어 있는지 위치를      </a:t>
            </a:r>
            <a:endParaRPr sz="14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  </a:t>
            </a:r>
            <a:r>
              <a:rPr lang="ko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측정하고 추정하는 문제이다. </a:t>
            </a:r>
            <a:endParaRPr sz="11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Malgun Gothic"/>
              <a:sym typeface="Malgun Gothic"/>
            </a:endParaRPr>
          </a:p>
        </p:txBody>
      </p:sp>
      <p:pic>
        <p:nvPicPr>
          <p:cNvPr id="236" name="Google Shape;23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27" y="3163204"/>
            <a:ext cx="3873998" cy="181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 descr="3d pose estimation 이미지 검색결과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5426" y="3174722"/>
            <a:ext cx="3204915" cy="18027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5;p41">
            <a:extLst>
              <a:ext uri="{FF2B5EF4-FFF2-40B4-BE49-F238E27FC236}">
                <a16:creationId xmlns:a16="http://schemas.microsoft.com/office/drawing/2014/main" id="{8DAE4141-1907-4D7E-A4F4-AD93E1F3A3BB}"/>
              </a:ext>
            </a:extLst>
          </p:cNvPr>
          <p:cNvSpPr txBox="1"/>
          <p:nvPr/>
        </p:nvSpPr>
        <p:spPr>
          <a:xfrm>
            <a:off x="332861" y="1769633"/>
            <a:ext cx="8630700" cy="36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-</a:t>
            </a:r>
            <a:r>
              <a:rPr lang="en-US" altLang="ko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Pose Estimation</a:t>
            </a:r>
            <a:r>
              <a:rPr lang="ko-KR" altLang="en-US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은 </a:t>
            </a:r>
            <a:r>
              <a:rPr lang="en-US" altLang="ko-KR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2D Pose Estimation, 3D Pose Estimation</a:t>
            </a:r>
            <a:r>
              <a:rPr lang="ko-KR" altLang="en-US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이 있다</a:t>
            </a:r>
            <a:r>
              <a:rPr lang="en-US" altLang="ko-KR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.</a:t>
            </a:r>
            <a:endParaRPr lang="ko-KR" altLang="en-US" sz="11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Malgun Gothic"/>
              <a:sym typeface="Malgun Gothic"/>
            </a:endParaRPr>
          </a:p>
        </p:txBody>
      </p:sp>
      <p:sp>
        <p:nvSpPr>
          <p:cNvPr id="6" name="Google Shape;235;p41">
            <a:extLst>
              <a:ext uri="{FF2B5EF4-FFF2-40B4-BE49-F238E27FC236}">
                <a16:creationId xmlns:a16="http://schemas.microsoft.com/office/drawing/2014/main" id="{BD79E27E-2DA2-4F2B-B517-97C093EEFB53}"/>
              </a:ext>
            </a:extLst>
          </p:cNvPr>
          <p:cNvSpPr txBox="1"/>
          <p:nvPr/>
        </p:nvSpPr>
        <p:spPr>
          <a:xfrm>
            <a:off x="332861" y="2205718"/>
            <a:ext cx="8630700" cy="36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-</a:t>
            </a:r>
            <a:r>
              <a:rPr lang="en-US" altLang="ko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주요 키포인트는 </a:t>
            </a:r>
            <a:r>
              <a:rPr lang="en-US" altLang="ko-KR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Head, Neck, Shoulder, Elbow, Wrist, Hip, Knee, Ankle </a:t>
            </a:r>
            <a:r>
              <a:rPr lang="ko-KR" altLang="en-US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등이 있다</a:t>
            </a:r>
            <a:r>
              <a:rPr lang="en-US" altLang="ko-KR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.</a:t>
            </a:r>
            <a:endParaRPr lang="ko-KR" altLang="en-US" sz="11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4C960810-D0D2-4335-9976-0EADE1B5361F}"/>
              </a:ext>
            </a:extLst>
          </p:cNvPr>
          <p:cNvSpPr txBox="1"/>
          <p:nvPr/>
        </p:nvSpPr>
        <p:spPr>
          <a:xfrm>
            <a:off x="332861" y="2641803"/>
            <a:ext cx="8630700" cy="36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-</a:t>
            </a:r>
            <a:r>
              <a:rPr lang="en-US" altLang="ko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최근 이러한 문제는 </a:t>
            </a:r>
            <a:r>
              <a:rPr lang="ko-KR" altLang="en-US" sz="1400" dirty="0" err="1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머신러닝을</a:t>
            </a:r>
            <a:r>
              <a:rPr lang="ko-KR" altLang="en-US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 통해서 풀고있다</a:t>
            </a:r>
            <a:r>
              <a:rPr lang="en-US" altLang="ko-KR" sz="1400" dirty="0">
                <a:solidFill>
                  <a:srgbClr val="FFFFFF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42"/>
          <p:cNvGrpSpPr/>
          <p:nvPr/>
        </p:nvGrpSpPr>
        <p:grpSpPr>
          <a:xfrm>
            <a:off x="564523" y="349655"/>
            <a:ext cx="4741402" cy="508671"/>
            <a:chOff x="4216400" y="2860040"/>
            <a:chExt cx="4016222" cy="565692"/>
          </a:xfrm>
        </p:grpSpPr>
        <p:sp>
          <p:nvSpPr>
            <p:cNvPr id="243" name="Google Shape;243;p42"/>
            <p:cNvSpPr/>
            <p:nvPr/>
          </p:nvSpPr>
          <p:spPr>
            <a:xfrm>
              <a:off x="4216400" y="2860040"/>
              <a:ext cx="3754200" cy="421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42"/>
            <p:cNvSpPr txBox="1"/>
            <p:nvPr/>
          </p:nvSpPr>
          <p:spPr>
            <a:xfrm flipH="1">
              <a:off x="4478422" y="2871633"/>
              <a:ext cx="3754200" cy="554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Pose Estimation - Keypoint</a:t>
              </a:r>
              <a:endParaRPr sz="2000" b="1" dirty="0">
                <a:solidFill>
                  <a:schemeClr val="dk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5" name="Google Shape;245;p42"/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01</a:t>
            </a:r>
            <a:endParaRPr sz="3800" b="0" i="0" u="none" strike="noStrike" cap="none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332860" y="1007650"/>
            <a:ext cx="1098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697925" y="786875"/>
            <a:ext cx="16146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rgbClr val="FFFFFF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rPr>
            </a:br>
            <a:endParaRPr>
              <a:solidFill>
                <a:srgbClr val="FFFFFF"/>
              </a:solidFill>
              <a:latin typeface="Frutiger LT Std 87 ExtraBlk Cn" panose="020B0906030504030204" pitchFamily="34" charset="0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 rotWithShape="1">
          <a:blip r:embed="rId3">
            <a:alphaModFix/>
          </a:blip>
          <a:srcRect l="59029"/>
          <a:stretch/>
        </p:blipFill>
        <p:spPr>
          <a:xfrm>
            <a:off x="5358859" y="1171575"/>
            <a:ext cx="3140150" cy="35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48;p42">
            <a:extLst>
              <a:ext uri="{FF2B5EF4-FFF2-40B4-BE49-F238E27FC236}">
                <a16:creationId xmlns:a16="http://schemas.microsoft.com/office/drawing/2014/main" id="{62A05A2D-E065-46F7-9728-5CB5E4B0AE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3119"/>
          <a:stretch/>
        </p:blipFill>
        <p:spPr>
          <a:xfrm>
            <a:off x="564523" y="1171575"/>
            <a:ext cx="4359509" cy="35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4" descr="홈 PT 어플 이미지 검색결과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383" y="2937064"/>
            <a:ext cx="4213079" cy="188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 descr="Golf pose estimation 이미지 검색결과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761" y="1004945"/>
            <a:ext cx="2981589" cy="183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483" y="2934808"/>
            <a:ext cx="3510900" cy="188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597" y="1004945"/>
            <a:ext cx="4962072" cy="183228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4"/>
          <p:cNvSpPr txBox="1"/>
          <p:nvPr/>
        </p:nvSpPr>
        <p:spPr>
          <a:xfrm>
            <a:off x="2308825" y="234800"/>
            <a:ext cx="37047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Google Shape;371;p51">
            <a:extLst>
              <a:ext uri="{FF2B5EF4-FFF2-40B4-BE49-F238E27FC236}">
                <a16:creationId xmlns:a16="http://schemas.microsoft.com/office/drawing/2014/main" id="{0D783D67-2F6D-47B7-A34A-1A796B859967}"/>
              </a:ext>
            </a:extLst>
          </p:cNvPr>
          <p:cNvGrpSpPr/>
          <p:nvPr/>
        </p:nvGrpSpPr>
        <p:grpSpPr>
          <a:xfrm>
            <a:off x="512221" y="375063"/>
            <a:ext cx="5349553" cy="491875"/>
            <a:chOff x="4174082" y="2944806"/>
            <a:chExt cx="4178686" cy="554100"/>
          </a:xfrm>
        </p:grpSpPr>
        <p:sp>
          <p:nvSpPr>
            <p:cNvPr id="8" name="Google Shape;372;p51">
              <a:extLst>
                <a:ext uri="{FF2B5EF4-FFF2-40B4-BE49-F238E27FC236}">
                  <a16:creationId xmlns:a16="http://schemas.microsoft.com/office/drawing/2014/main" id="{E7649B29-8567-41D2-B621-F9737BD6AFA2}"/>
                </a:ext>
              </a:extLst>
            </p:cNvPr>
            <p:cNvSpPr/>
            <p:nvPr/>
          </p:nvSpPr>
          <p:spPr>
            <a:xfrm>
              <a:off x="4174082" y="2944810"/>
              <a:ext cx="3754200" cy="421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" name="Google Shape;373;p51">
              <a:extLst>
                <a:ext uri="{FF2B5EF4-FFF2-40B4-BE49-F238E27FC236}">
                  <a16:creationId xmlns:a16="http://schemas.microsoft.com/office/drawing/2014/main" id="{30F57577-613D-4822-9595-BAA67B1A9A3C}"/>
                </a:ext>
              </a:extLst>
            </p:cNvPr>
            <p:cNvSpPr txBox="1"/>
            <p:nvPr/>
          </p:nvSpPr>
          <p:spPr>
            <a:xfrm flipH="1">
              <a:off x="4447968" y="2944806"/>
              <a:ext cx="3904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Use of 3D Pose Estimation </a:t>
              </a:r>
              <a:endParaRPr sz="2000" b="1" dirty="0">
                <a:solidFill>
                  <a:schemeClr val="dk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" name="Google Shape;374;p51">
            <a:extLst>
              <a:ext uri="{FF2B5EF4-FFF2-40B4-BE49-F238E27FC236}">
                <a16:creationId xmlns:a16="http://schemas.microsoft.com/office/drawing/2014/main" id="{B185DBEC-46F5-4D6C-AE4E-1C58807DC4F2}"/>
              </a:ext>
            </a:extLst>
          </p:cNvPr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 dirty="0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</a:t>
            </a:r>
            <a:r>
              <a:rPr lang="en-US" altLang="ko" sz="3800" dirty="0">
                <a:solidFill>
                  <a:schemeClr val="lt1"/>
                </a:solidFill>
                <a:latin typeface="Frutiger LT Std 87 ExtraBlk Cn" panose="020B0906030504030204" pitchFamily="34" charset="0"/>
              </a:rPr>
              <a:t>1</a:t>
            </a:r>
            <a:endParaRPr sz="3800" b="0" i="0" u="none" strike="noStrike" cap="none" dirty="0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/>
        </p:nvSpPr>
        <p:spPr>
          <a:xfrm>
            <a:off x="862860" y="810724"/>
            <a:ext cx="4185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Pose Estimation (3D Dataset)</a:t>
            </a:r>
            <a:endParaRPr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4" name="Google Shape;254;p43"/>
          <p:cNvSpPr/>
          <p:nvPr/>
        </p:nvSpPr>
        <p:spPr>
          <a:xfrm>
            <a:off x="862859" y="1201176"/>
            <a:ext cx="2662949" cy="4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Malgun Gothic"/>
                <a:sym typeface="Malgun Gothic"/>
              </a:rPr>
              <a:t>MPI-INF-3DHP</a:t>
            </a:r>
            <a:endParaRPr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Malgun Gothic"/>
              <a:sym typeface="Malgun Gothic"/>
            </a:endParaRPr>
          </a:p>
        </p:txBody>
      </p:sp>
      <p:pic>
        <p:nvPicPr>
          <p:cNvPr id="255" name="Google Shape;255;p43" descr="mpi-inf-3dhp 이미지 검색결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9879" y="1564109"/>
            <a:ext cx="6172203" cy="339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231;p41">
            <a:extLst>
              <a:ext uri="{FF2B5EF4-FFF2-40B4-BE49-F238E27FC236}">
                <a16:creationId xmlns:a16="http://schemas.microsoft.com/office/drawing/2014/main" id="{1550900D-C0FE-4278-824D-39F088E26439}"/>
              </a:ext>
            </a:extLst>
          </p:cNvPr>
          <p:cNvGrpSpPr/>
          <p:nvPr/>
        </p:nvGrpSpPr>
        <p:grpSpPr>
          <a:xfrm>
            <a:off x="564560" y="349643"/>
            <a:ext cx="5114349" cy="508670"/>
            <a:chOff x="4216400" y="2860040"/>
            <a:chExt cx="4004236" cy="565691"/>
          </a:xfrm>
        </p:grpSpPr>
        <p:sp>
          <p:nvSpPr>
            <p:cNvPr id="10" name="Google Shape;232;p41">
              <a:extLst>
                <a:ext uri="{FF2B5EF4-FFF2-40B4-BE49-F238E27FC236}">
                  <a16:creationId xmlns:a16="http://schemas.microsoft.com/office/drawing/2014/main" id="{0FDD7F3B-B650-4E77-90BA-31904600BED0}"/>
                </a:ext>
              </a:extLst>
            </p:cNvPr>
            <p:cNvSpPr/>
            <p:nvPr/>
          </p:nvSpPr>
          <p:spPr>
            <a:xfrm>
              <a:off x="4216400" y="2860040"/>
              <a:ext cx="3754120" cy="42164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" name="Google Shape;233;p41">
              <a:extLst>
                <a:ext uri="{FF2B5EF4-FFF2-40B4-BE49-F238E27FC236}">
                  <a16:creationId xmlns:a16="http://schemas.microsoft.com/office/drawing/2014/main" id="{38DC7FDB-D69F-4A09-BB1B-167DABE6CC68}"/>
                </a:ext>
              </a:extLst>
            </p:cNvPr>
            <p:cNvSpPr txBox="1"/>
            <p:nvPr/>
          </p:nvSpPr>
          <p:spPr>
            <a:xfrm flipH="1">
              <a:off x="4466436" y="2871631"/>
              <a:ext cx="3754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Pose Estimation</a:t>
              </a:r>
              <a:r>
                <a:rPr lang="en-US" alt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 – (3D</a:t>
              </a:r>
              <a:r>
                <a:rPr lang="ko-KR" altLang="en-US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Dataset)</a:t>
              </a:r>
              <a:endParaRPr sz="2000" b="1" i="0" u="none" strike="noStrike" cap="none" dirty="0">
                <a:solidFill>
                  <a:schemeClr val="dk1"/>
                </a:solidFill>
                <a:latin typeface="Frutiger LT Std 87 ExtraBlk Cn" panose="020B0906030504030204" pitchFamily="34" charset="0"/>
              </a:endParaRPr>
            </a:p>
          </p:txBody>
        </p:sp>
      </p:grpSp>
      <p:sp>
        <p:nvSpPr>
          <p:cNvPr id="12" name="Google Shape;234;p41">
            <a:extLst>
              <a:ext uri="{FF2B5EF4-FFF2-40B4-BE49-F238E27FC236}">
                <a16:creationId xmlns:a16="http://schemas.microsoft.com/office/drawing/2014/main" id="{33E9C26E-D986-4B18-B42B-FDFB15A50ACF}"/>
              </a:ext>
            </a:extLst>
          </p:cNvPr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01</a:t>
            </a:r>
            <a:endParaRPr sz="3800" b="0" i="0" u="none" strike="noStrike" cap="none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/>
        </p:nvSpPr>
        <p:spPr>
          <a:xfrm>
            <a:off x="332860" y="1007650"/>
            <a:ext cx="1098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44"/>
          <p:cNvSpPr txBox="1"/>
          <p:nvPr/>
        </p:nvSpPr>
        <p:spPr>
          <a:xfrm>
            <a:off x="697925" y="786875"/>
            <a:ext cx="16146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981" y="1007650"/>
            <a:ext cx="7158038" cy="391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231;p41">
            <a:extLst>
              <a:ext uri="{FF2B5EF4-FFF2-40B4-BE49-F238E27FC236}">
                <a16:creationId xmlns:a16="http://schemas.microsoft.com/office/drawing/2014/main" id="{47072946-274D-4329-9942-AF2D73941C0A}"/>
              </a:ext>
            </a:extLst>
          </p:cNvPr>
          <p:cNvGrpSpPr/>
          <p:nvPr/>
        </p:nvGrpSpPr>
        <p:grpSpPr>
          <a:xfrm>
            <a:off x="564560" y="349643"/>
            <a:ext cx="5114349" cy="508670"/>
            <a:chOff x="4216400" y="2860040"/>
            <a:chExt cx="4004236" cy="565691"/>
          </a:xfrm>
        </p:grpSpPr>
        <p:sp>
          <p:nvSpPr>
            <p:cNvPr id="10" name="Google Shape;232;p41">
              <a:extLst>
                <a:ext uri="{FF2B5EF4-FFF2-40B4-BE49-F238E27FC236}">
                  <a16:creationId xmlns:a16="http://schemas.microsoft.com/office/drawing/2014/main" id="{18C97F91-2C6D-463B-B071-FD850A8A0A47}"/>
                </a:ext>
              </a:extLst>
            </p:cNvPr>
            <p:cNvSpPr/>
            <p:nvPr/>
          </p:nvSpPr>
          <p:spPr>
            <a:xfrm>
              <a:off x="4216400" y="2860040"/>
              <a:ext cx="3754120" cy="42164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" name="Google Shape;233;p41">
              <a:extLst>
                <a:ext uri="{FF2B5EF4-FFF2-40B4-BE49-F238E27FC236}">
                  <a16:creationId xmlns:a16="http://schemas.microsoft.com/office/drawing/2014/main" id="{615528B7-3513-4066-80B4-DDA43D545C55}"/>
                </a:ext>
              </a:extLst>
            </p:cNvPr>
            <p:cNvSpPr txBox="1"/>
            <p:nvPr/>
          </p:nvSpPr>
          <p:spPr>
            <a:xfrm flipH="1">
              <a:off x="4466436" y="2871631"/>
              <a:ext cx="3754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Pose Estimation</a:t>
              </a:r>
              <a:r>
                <a:rPr lang="en-US" alt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 – (2D Dataset</a:t>
              </a:r>
              <a:r>
                <a:rPr lang="en-US" altLang="ko-KR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)</a:t>
              </a:r>
              <a:endParaRPr sz="2000" b="1" i="0" u="none" strike="noStrike" cap="none" dirty="0">
                <a:solidFill>
                  <a:schemeClr val="dk1"/>
                </a:solidFill>
                <a:latin typeface="Frutiger LT Std 87 ExtraBlk Cn" panose="020B0906030504030204" pitchFamily="34" charset="0"/>
              </a:endParaRPr>
            </a:p>
          </p:txBody>
        </p:sp>
      </p:grpSp>
      <p:sp>
        <p:nvSpPr>
          <p:cNvPr id="12" name="Google Shape;234;p41">
            <a:extLst>
              <a:ext uri="{FF2B5EF4-FFF2-40B4-BE49-F238E27FC236}">
                <a16:creationId xmlns:a16="http://schemas.microsoft.com/office/drawing/2014/main" id="{5681529D-000A-460A-AB98-F975A1446730}"/>
              </a:ext>
            </a:extLst>
          </p:cNvPr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01</a:t>
            </a:r>
            <a:endParaRPr sz="3800" b="0" i="0" u="none" strike="noStrike" cap="none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/>
        </p:nvSpPr>
        <p:spPr>
          <a:xfrm>
            <a:off x="332860" y="1007650"/>
            <a:ext cx="10980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50" y="1317235"/>
            <a:ext cx="2440614" cy="159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109" y="1317235"/>
            <a:ext cx="2693269" cy="159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1378" y="1303225"/>
            <a:ext cx="2815823" cy="1597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9410" y="2914505"/>
            <a:ext cx="2521024" cy="167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2587" y="2914505"/>
            <a:ext cx="2693268" cy="167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5"/>
          <p:cNvSpPr txBox="1"/>
          <p:nvPr/>
        </p:nvSpPr>
        <p:spPr>
          <a:xfrm>
            <a:off x="774125" y="939275"/>
            <a:ext cx="16146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Rare Pose</a:t>
            </a:r>
            <a:b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45"/>
          <p:cNvSpPr txBox="1"/>
          <p:nvPr/>
        </p:nvSpPr>
        <p:spPr>
          <a:xfrm>
            <a:off x="3688500" y="939275"/>
            <a:ext cx="16146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Missing Parts</a:t>
            </a: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6433700" y="939275"/>
            <a:ext cx="16146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Overlap Parts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45"/>
          <p:cNvSpPr txBox="1"/>
          <p:nvPr/>
        </p:nvSpPr>
        <p:spPr>
          <a:xfrm>
            <a:off x="1900775" y="4587425"/>
            <a:ext cx="2562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Wrong Connection parts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4832450" y="4587425"/>
            <a:ext cx="21654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Animal or Statues</a:t>
            </a: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231;p41">
            <a:extLst>
              <a:ext uri="{FF2B5EF4-FFF2-40B4-BE49-F238E27FC236}">
                <a16:creationId xmlns:a16="http://schemas.microsoft.com/office/drawing/2014/main" id="{D67E0C1D-7C22-47AC-8B1F-090A9C9D16A2}"/>
              </a:ext>
            </a:extLst>
          </p:cNvPr>
          <p:cNvGrpSpPr/>
          <p:nvPr/>
        </p:nvGrpSpPr>
        <p:grpSpPr>
          <a:xfrm>
            <a:off x="564561" y="349643"/>
            <a:ext cx="4452610" cy="508670"/>
            <a:chOff x="4216400" y="2860040"/>
            <a:chExt cx="4036963" cy="565691"/>
          </a:xfrm>
        </p:grpSpPr>
        <p:sp>
          <p:nvSpPr>
            <p:cNvPr id="22" name="Google Shape;232;p41">
              <a:extLst>
                <a:ext uri="{FF2B5EF4-FFF2-40B4-BE49-F238E27FC236}">
                  <a16:creationId xmlns:a16="http://schemas.microsoft.com/office/drawing/2014/main" id="{02256043-5948-4F0C-8A04-5B5A2C9070BA}"/>
                </a:ext>
              </a:extLst>
            </p:cNvPr>
            <p:cNvSpPr/>
            <p:nvPr/>
          </p:nvSpPr>
          <p:spPr>
            <a:xfrm>
              <a:off x="4216400" y="2860040"/>
              <a:ext cx="3754120" cy="42164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233;p41">
              <a:extLst>
                <a:ext uri="{FF2B5EF4-FFF2-40B4-BE49-F238E27FC236}">
                  <a16:creationId xmlns:a16="http://schemas.microsoft.com/office/drawing/2014/main" id="{8C635372-C227-450A-BE05-38FC93752644}"/>
                </a:ext>
              </a:extLst>
            </p:cNvPr>
            <p:cNvSpPr txBox="1"/>
            <p:nvPr/>
          </p:nvSpPr>
          <p:spPr>
            <a:xfrm flipH="1">
              <a:off x="4499163" y="2871631"/>
              <a:ext cx="3754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Pose Estimation</a:t>
              </a:r>
              <a:r>
                <a:rPr lang="en-US" alt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 – ERROR</a:t>
              </a:r>
              <a:endParaRPr sz="2000" b="1" i="0" u="none" strike="noStrike" cap="none" dirty="0">
                <a:solidFill>
                  <a:schemeClr val="dk1"/>
                </a:solidFill>
                <a:latin typeface="Frutiger LT Std 87 ExtraBlk Cn" panose="020B0906030504030204" pitchFamily="34" charset="0"/>
              </a:endParaRPr>
            </a:p>
          </p:txBody>
        </p:sp>
      </p:grpSp>
      <p:sp>
        <p:nvSpPr>
          <p:cNvPr id="24" name="Google Shape;234;p41">
            <a:extLst>
              <a:ext uri="{FF2B5EF4-FFF2-40B4-BE49-F238E27FC236}">
                <a16:creationId xmlns:a16="http://schemas.microsoft.com/office/drawing/2014/main" id="{C9EE634E-4D3A-452F-A4D7-02BE6DDEDC6C}"/>
              </a:ext>
            </a:extLst>
          </p:cNvPr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01</a:t>
            </a:r>
            <a:endParaRPr sz="3800" b="0" i="0" u="none" strike="noStrike" cap="none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7" y="1143975"/>
            <a:ext cx="4267200" cy="35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557" y="1143975"/>
            <a:ext cx="4267200" cy="1651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46"/>
          <p:cNvGrpSpPr/>
          <p:nvPr/>
        </p:nvGrpSpPr>
        <p:grpSpPr>
          <a:xfrm>
            <a:off x="558297" y="349647"/>
            <a:ext cx="5037080" cy="498408"/>
            <a:chOff x="4216400" y="2860040"/>
            <a:chExt cx="3790413" cy="554281"/>
          </a:xfrm>
        </p:grpSpPr>
        <p:sp>
          <p:nvSpPr>
            <p:cNvPr id="293" name="Google Shape;293;p46"/>
            <p:cNvSpPr/>
            <p:nvPr/>
          </p:nvSpPr>
          <p:spPr>
            <a:xfrm>
              <a:off x="4216400" y="2860040"/>
              <a:ext cx="3754200" cy="421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p46"/>
            <p:cNvSpPr txBox="1"/>
            <p:nvPr/>
          </p:nvSpPr>
          <p:spPr>
            <a:xfrm flipH="1">
              <a:off x="4459613" y="2860221"/>
              <a:ext cx="354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sz="2000" b="1" dirty="0">
                  <a:solidFill>
                    <a:schemeClr val="dk1"/>
                  </a:solidFill>
                  <a:latin typeface="Frutiger LT Std 87 ExtraBlk Cn" panose="020B0906030504030204" pitchFamily="34" charset="0"/>
                  <a:ea typeface="Malgun Gothic"/>
                  <a:cs typeface="Malgun Gothic"/>
                  <a:sym typeface="Malgun Gothic"/>
                </a:rPr>
                <a:t>Maximum Likelihood Estimate</a:t>
              </a:r>
              <a:endParaRPr sz="2000" b="1" i="0" u="none" strike="noStrike" cap="none" dirty="0">
                <a:solidFill>
                  <a:schemeClr val="dk1"/>
                </a:solidFill>
                <a:latin typeface="Frutiger LT Std 87 ExtraBlk Cn" panose="020B0906030504030204" pitchFamily="34" charset="0"/>
              </a:endParaRPr>
            </a:p>
          </p:txBody>
        </p:sp>
      </p:grpSp>
      <p:sp>
        <p:nvSpPr>
          <p:cNvPr id="295" name="Google Shape;295;p46"/>
          <p:cNvSpPr/>
          <p:nvPr/>
        </p:nvSpPr>
        <p:spPr>
          <a:xfrm>
            <a:off x="137160" y="199882"/>
            <a:ext cx="725700" cy="664800"/>
          </a:xfrm>
          <a:prstGeom prst="rect">
            <a:avLst/>
          </a:prstGeom>
          <a:solidFill>
            <a:srgbClr val="212E5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 b="0" i="0" u="none" strike="noStrike" cap="none" dirty="0">
                <a:solidFill>
                  <a:schemeClr val="lt1"/>
                </a:solidFill>
                <a:latin typeface="Frutiger LT Std 87 ExtraBlk Cn" panose="020B0906030504030204" pitchFamily="34" charset="0"/>
                <a:sym typeface="Arial"/>
              </a:rPr>
              <a:t>0</a:t>
            </a:r>
            <a:r>
              <a:rPr lang="ko" sz="3800" dirty="0">
                <a:solidFill>
                  <a:schemeClr val="lt1"/>
                </a:solidFill>
                <a:latin typeface="Frutiger LT Std 87 ExtraBlk Cn" panose="020B0906030504030204" pitchFamily="34" charset="0"/>
              </a:rPr>
              <a:t>2</a:t>
            </a:r>
            <a:endParaRPr sz="3800" b="0" i="0" u="none" strike="noStrike" cap="none" dirty="0">
              <a:solidFill>
                <a:schemeClr val="lt1"/>
              </a:solidFill>
              <a:latin typeface="Frutiger LT Std 87 ExtraBlk Cn" panose="020B0906030504030204" pitchFamily="34" charset="0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0B0E77-5531-45F8-8537-686F6C7FA4DF}"/>
              </a:ext>
            </a:extLst>
          </p:cNvPr>
          <p:cNvSpPr/>
          <p:nvPr/>
        </p:nvSpPr>
        <p:spPr>
          <a:xfrm>
            <a:off x="1157288" y="4093369"/>
            <a:ext cx="2386012" cy="575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3D3291-A914-4CED-8E75-D525A84150A5}"/>
              </a:ext>
            </a:extLst>
          </p:cNvPr>
          <p:cNvSpPr/>
          <p:nvPr/>
        </p:nvSpPr>
        <p:spPr>
          <a:xfrm>
            <a:off x="666762" y="2507672"/>
            <a:ext cx="2998457" cy="471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798</Words>
  <Application>Microsoft Office PowerPoint</Application>
  <PresentationFormat>화면 슬라이드 쇼(16:9)</PresentationFormat>
  <Paragraphs>95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Frutiger LT Std 87 ExtraBlk Cn</vt:lpstr>
      <vt:lpstr>Malgun Gothic</vt:lpstr>
      <vt:lpstr>-윤고딕330</vt:lpstr>
      <vt:lpstr>-윤고딕350</vt:lpstr>
      <vt:lpstr>Arial</vt:lpstr>
      <vt:lpstr>Cambria Math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FB5  (       )</vt:lpstr>
      <vt:lpstr>FB8  (Combining the vMF and FB6)</vt:lpstr>
      <vt:lpstr>FB5 to FB8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재협</dc:creator>
  <cp:lastModifiedBy>강채원</cp:lastModifiedBy>
  <cp:revision>32</cp:revision>
  <dcterms:modified xsi:type="dcterms:W3CDTF">2020-06-20T17:05:41Z</dcterms:modified>
</cp:coreProperties>
</file>